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58" r:id="rId4"/>
    <p:sldId id="276" r:id="rId5"/>
    <p:sldId id="273" r:id="rId6"/>
    <p:sldId id="259" r:id="rId7"/>
    <p:sldId id="264" r:id="rId8"/>
    <p:sldId id="260" r:id="rId9"/>
    <p:sldId id="271" r:id="rId10"/>
    <p:sldId id="265" r:id="rId11"/>
    <p:sldId id="270" r:id="rId12"/>
    <p:sldId id="266" r:id="rId13"/>
    <p:sldId id="269" r:id="rId14"/>
    <p:sldId id="262" r:id="rId15"/>
    <p:sldId id="267" r:id="rId16"/>
    <p:sldId id="268" r:id="rId17"/>
    <p:sldId id="274" r:id="rId18"/>
  </p:sldIdLst>
  <p:sldSz cx="12192000" cy="6858000"/>
  <p:notesSz cx="7104063" cy="10234613"/>
  <p:embeddedFontLst>
    <p:embeddedFont>
      <p:font typeface="12롯데마트행복Bold" panose="02020603020101020101" pitchFamily="18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나눔스퀘어_ac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카페24 당당해" pitchFamily="2" charset="-127"/>
      <p:regular r:id="rId25"/>
    </p:embeddedFont>
    <p:embeddedFont>
      <p:font typeface="카페24 아네모네" pitchFamily="2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7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759"/>
    <a:srgbClr val="582380"/>
    <a:srgbClr val="C18E52"/>
    <a:srgbClr val="CBB9C1"/>
    <a:srgbClr val="0751CE"/>
    <a:srgbClr val="D9C190"/>
    <a:srgbClr val="424F65"/>
    <a:srgbClr val="7C919F"/>
    <a:srgbClr val="3E4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6" y="324"/>
      </p:cViewPr>
      <p:guideLst>
        <p:guide orient="horz" pos="777"/>
        <p:guide pos="211"/>
        <p:guide orient="horz" pos="527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7T14:05:50.453" idx="1">
    <p:pos x="10" y="10"/>
    <p:text>비경 모티브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2A2C0-D7E9-4A94-9A81-A8EBD529B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807A0-FDEA-4D95-861B-75FB652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7FEDA-0424-4B9B-9F85-6F35F9C0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4FFC0-DC13-4D2F-9992-22C5961B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726F-7145-42ED-BB03-64B85760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1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37858-2BB0-4BF1-8E04-F6AC5A96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B9D313-771D-4E2A-AE31-01C36C072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26D82-2047-498E-801A-96B8607E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0B70A-76CB-4CB4-9616-42146769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EBF5C-7592-4E26-A99D-22775378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FC9690-7770-45B6-B95B-59CD2FE4A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729907-89B2-4AD4-B93D-239EFE41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F6D68-B1EA-4236-A98C-17B0CAD3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234EF-492C-404B-8715-89348FEC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EF17D-FEBE-4A44-AA31-F072CF02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0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40978-AB59-4B68-BF45-3663E692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3687C-5865-4E3B-BE22-9A3F732E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EBF37-F24C-4112-9ACB-6EBFBC81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84DE6-398C-4602-9789-677B2429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D0AA9-682A-4FBB-8A57-4DE12071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29851-7D3B-46CD-ADCF-C52B409C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E4A8E-88F4-448C-9F6F-E14127DC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D1E1B-FE10-417C-8762-77B14AF4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2A684-5660-46CA-85A3-980E636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BF5E8-41BF-49D3-8A86-FB867826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7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2170A-C5CF-4098-8EDB-BE27B84E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E176D-C1CC-468F-916B-3E50EB07D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70E416-CCA4-415E-9CAD-84E5D183F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5C6D3-2B70-4CB4-BD74-44E3189F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61C468-9AEB-4722-9C66-2E6E6BC6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51652-D20D-49A5-907B-994AFA7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BAB8D-1333-47DC-B9CD-987ACC61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3FB33-5EF9-4109-97C2-606B1F2C1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8C7F62-B17F-4E85-9DC8-53B8347A8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8A171C-B31A-4742-B74E-6DC279D96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F36DE2-A351-48EF-97E9-7A590D204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45E001-0229-48F3-AF97-5AA4CD69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06B979-06A0-4DAC-80A2-EEE2F104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88FFEB-5F23-402D-87BC-8BDDF0A6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9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613DF-45EC-433A-B8F8-EE47E5B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513F9C-7DD8-4E24-8661-C9FA8526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CBA4A-FE43-4D2A-BEBC-1A20CBC8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54745-7A09-4A0A-B5CD-BD7691B3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9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B85D7F-93D7-42EC-BCB9-99F0DC3B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5F4BAC-8C0F-416B-9216-8E7138A1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2A510-B59C-497E-A8CB-0359826A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9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7FF9C-2859-4683-A802-D8B89ABE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50168-C9FE-41BB-AB9F-AF0B987F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559ED-A37F-4BCB-847D-70A6C716F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9CC9B-9B54-42DF-ADC7-B2CF28E3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26223-E185-4B9D-B778-BC6F143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70C8E5-F1C7-4D48-A361-F151E993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20DFA-99A8-4159-A20A-D7B4C654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DE566-087C-4872-BD31-3654B3A04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944387-ACAE-4D0C-AA90-B0F99C82D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A332C-E018-4919-BB12-AA811DC3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9656A-331F-41A0-92BB-6BC1E7CD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1CB27B-B3A3-40FE-B88F-DEC6B406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4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016547-1C46-43F5-8636-3FAB5B5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9D3CA8-1C20-4628-B314-0BF80ED5C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D2E32-52BE-4068-A11A-DBEB60DBE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FE084-0F74-4B26-AE74-4B800F744D90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D0F94-922F-43B8-8F24-96249A5BD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131FE-5E4D-48FF-B02A-B9B9191E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5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CE8CE8-75AB-4A22-9595-DB28E2C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" r="2674" b="-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457449C-58A2-46E4-9256-ED3541E085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105276 w 12192000"/>
              <a:gd name="connsiteY0" fmla="*/ 2239566 h 6858000"/>
              <a:gd name="connsiteX1" fmla="*/ 4105276 w 12192000"/>
              <a:gd name="connsiteY1" fmla="*/ 4618435 h 6858000"/>
              <a:gd name="connsiteX2" fmla="*/ 8086727 w 12192000"/>
              <a:gd name="connsiteY2" fmla="*/ 4618435 h 6858000"/>
              <a:gd name="connsiteX3" fmla="*/ 8086727 w 12192000"/>
              <a:gd name="connsiteY3" fmla="*/ 2239566 h 6858000"/>
              <a:gd name="connsiteX4" fmla="*/ 8086727 w 12192000"/>
              <a:gd name="connsiteY4" fmla="*/ 0 h 6858000"/>
              <a:gd name="connsiteX5" fmla="*/ 8248651 w 12192000"/>
              <a:gd name="connsiteY5" fmla="*/ 0 h 6858000"/>
              <a:gd name="connsiteX6" fmla="*/ 8248651 w 12192000"/>
              <a:gd name="connsiteY6" fmla="*/ 2106216 h 6858000"/>
              <a:gd name="connsiteX7" fmla="*/ 12192000 w 12192000"/>
              <a:gd name="connsiteY7" fmla="*/ 2106216 h 6858000"/>
              <a:gd name="connsiteX8" fmla="*/ 12192000 w 12192000"/>
              <a:gd name="connsiteY8" fmla="*/ 2239566 h 6858000"/>
              <a:gd name="connsiteX9" fmla="*/ 8248651 w 12192000"/>
              <a:gd name="connsiteY9" fmla="*/ 2239566 h 6858000"/>
              <a:gd name="connsiteX10" fmla="*/ 8248651 w 12192000"/>
              <a:gd name="connsiteY10" fmla="*/ 4618435 h 6858000"/>
              <a:gd name="connsiteX11" fmla="*/ 12192000 w 12192000"/>
              <a:gd name="connsiteY11" fmla="*/ 4618435 h 6858000"/>
              <a:gd name="connsiteX12" fmla="*/ 12192000 w 12192000"/>
              <a:gd name="connsiteY12" fmla="*/ 4751786 h 6858000"/>
              <a:gd name="connsiteX13" fmla="*/ 8248651 w 12192000"/>
              <a:gd name="connsiteY13" fmla="*/ 4751786 h 6858000"/>
              <a:gd name="connsiteX14" fmla="*/ 8248651 w 12192000"/>
              <a:gd name="connsiteY14" fmla="*/ 6858000 h 6858000"/>
              <a:gd name="connsiteX15" fmla="*/ 8086727 w 12192000"/>
              <a:gd name="connsiteY15" fmla="*/ 6858000 h 6858000"/>
              <a:gd name="connsiteX16" fmla="*/ 8086727 w 12192000"/>
              <a:gd name="connsiteY16" fmla="*/ 4751786 h 6858000"/>
              <a:gd name="connsiteX17" fmla="*/ 4105276 w 12192000"/>
              <a:gd name="connsiteY17" fmla="*/ 4751786 h 6858000"/>
              <a:gd name="connsiteX18" fmla="*/ 4105276 w 12192000"/>
              <a:gd name="connsiteY18" fmla="*/ 6858000 h 6858000"/>
              <a:gd name="connsiteX19" fmla="*/ 3943352 w 12192000"/>
              <a:gd name="connsiteY19" fmla="*/ 6858000 h 6858000"/>
              <a:gd name="connsiteX20" fmla="*/ 3943352 w 12192000"/>
              <a:gd name="connsiteY20" fmla="*/ 4751786 h 6858000"/>
              <a:gd name="connsiteX21" fmla="*/ 0 w 12192000"/>
              <a:gd name="connsiteY21" fmla="*/ 4751786 h 6858000"/>
              <a:gd name="connsiteX22" fmla="*/ 0 w 12192000"/>
              <a:gd name="connsiteY22" fmla="*/ 4618435 h 6858000"/>
              <a:gd name="connsiteX23" fmla="*/ 3943352 w 12192000"/>
              <a:gd name="connsiteY23" fmla="*/ 4618435 h 6858000"/>
              <a:gd name="connsiteX24" fmla="*/ 3943352 w 12192000"/>
              <a:gd name="connsiteY24" fmla="*/ 2239566 h 6858000"/>
              <a:gd name="connsiteX25" fmla="*/ 1 w 12192000"/>
              <a:gd name="connsiteY25" fmla="*/ 2239566 h 6858000"/>
              <a:gd name="connsiteX26" fmla="*/ 1 w 12192000"/>
              <a:gd name="connsiteY26" fmla="*/ 2106216 h 6858000"/>
              <a:gd name="connsiteX27" fmla="*/ 3943352 w 12192000"/>
              <a:gd name="connsiteY27" fmla="*/ 2106216 h 6858000"/>
              <a:gd name="connsiteX28" fmla="*/ 3943352 w 12192000"/>
              <a:gd name="connsiteY28" fmla="*/ 0 h 6858000"/>
              <a:gd name="connsiteX29" fmla="*/ 4105276 w 12192000"/>
              <a:gd name="connsiteY29" fmla="*/ 0 h 6858000"/>
              <a:gd name="connsiteX30" fmla="*/ 4105276 w 12192000"/>
              <a:gd name="connsiteY30" fmla="*/ 2106216 h 6858000"/>
              <a:gd name="connsiteX31" fmla="*/ 8086727 w 12192000"/>
              <a:gd name="connsiteY31" fmla="*/ 210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4105276" y="2239566"/>
                </a:moveTo>
                <a:lnTo>
                  <a:pt x="4105276" y="4618435"/>
                </a:lnTo>
                <a:lnTo>
                  <a:pt x="8086727" y="4618435"/>
                </a:lnTo>
                <a:lnTo>
                  <a:pt x="8086727" y="2239566"/>
                </a:lnTo>
                <a:close/>
                <a:moveTo>
                  <a:pt x="8086727" y="0"/>
                </a:moveTo>
                <a:lnTo>
                  <a:pt x="8248651" y="0"/>
                </a:lnTo>
                <a:lnTo>
                  <a:pt x="8248651" y="2106216"/>
                </a:lnTo>
                <a:lnTo>
                  <a:pt x="12192000" y="2106216"/>
                </a:lnTo>
                <a:lnTo>
                  <a:pt x="12192000" y="2239566"/>
                </a:lnTo>
                <a:lnTo>
                  <a:pt x="8248651" y="2239566"/>
                </a:lnTo>
                <a:lnTo>
                  <a:pt x="8248651" y="4618435"/>
                </a:lnTo>
                <a:lnTo>
                  <a:pt x="12192000" y="4618435"/>
                </a:lnTo>
                <a:lnTo>
                  <a:pt x="12192000" y="4751786"/>
                </a:lnTo>
                <a:lnTo>
                  <a:pt x="8248651" y="4751786"/>
                </a:lnTo>
                <a:lnTo>
                  <a:pt x="8248651" y="6858000"/>
                </a:lnTo>
                <a:lnTo>
                  <a:pt x="8086727" y="6858000"/>
                </a:lnTo>
                <a:lnTo>
                  <a:pt x="8086727" y="4751786"/>
                </a:lnTo>
                <a:lnTo>
                  <a:pt x="4105276" y="4751786"/>
                </a:lnTo>
                <a:lnTo>
                  <a:pt x="4105276" y="6858000"/>
                </a:lnTo>
                <a:lnTo>
                  <a:pt x="3943352" y="6858000"/>
                </a:lnTo>
                <a:lnTo>
                  <a:pt x="3943352" y="4751786"/>
                </a:lnTo>
                <a:lnTo>
                  <a:pt x="0" y="4751786"/>
                </a:lnTo>
                <a:lnTo>
                  <a:pt x="0" y="4618435"/>
                </a:lnTo>
                <a:lnTo>
                  <a:pt x="3943352" y="4618435"/>
                </a:lnTo>
                <a:lnTo>
                  <a:pt x="3943352" y="2239566"/>
                </a:lnTo>
                <a:lnTo>
                  <a:pt x="1" y="2239566"/>
                </a:lnTo>
                <a:lnTo>
                  <a:pt x="1" y="2106216"/>
                </a:lnTo>
                <a:lnTo>
                  <a:pt x="3943352" y="2106216"/>
                </a:lnTo>
                <a:lnTo>
                  <a:pt x="3943352" y="0"/>
                </a:lnTo>
                <a:lnTo>
                  <a:pt x="4105276" y="0"/>
                </a:lnTo>
                <a:lnTo>
                  <a:pt x="4105276" y="2106216"/>
                </a:lnTo>
                <a:lnTo>
                  <a:pt x="8086727" y="2106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C8CDF4-68ED-4915-8C2A-9A5DC2D8E93E}"/>
              </a:ext>
            </a:extLst>
          </p:cNvPr>
          <p:cNvSpPr/>
          <p:nvPr/>
        </p:nvSpPr>
        <p:spPr>
          <a:xfrm>
            <a:off x="0" y="2238375"/>
            <a:ext cx="8091055" cy="238125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5400" b="1" dirty="0" err="1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</a:rPr>
              <a:t>나선비경</a:t>
            </a:r>
            <a:r>
              <a:rPr lang="ko-KR" altLang="en-US" sz="5400" b="1" dirty="0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</a:rPr>
              <a:t> 분석 </a:t>
            </a:r>
            <a:endParaRPr lang="en-US" altLang="ko-KR" sz="5400" b="1" dirty="0">
              <a:solidFill>
                <a:schemeClr val="tx1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3802535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71EC54-479E-4CEB-9AEA-1A2D51A04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E84188F-1E1A-46B0-844C-FCF26BBACCC0}"/>
              </a:ext>
            </a:extLst>
          </p:cNvPr>
          <p:cNvGrpSpPr/>
          <p:nvPr/>
        </p:nvGrpSpPr>
        <p:grpSpPr>
          <a:xfrm>
            <a:off x="419428" y="1654325"/>
            <a:ext cx="7118279" cy="4306534"/>
            <a:chOff x="341246" y="1275733"/>
            <a:chExt cx="7118279" cy="43065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B3E2BA-38E8-4C06-ACBA-2E2BCC99A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9" t="22365" r="18145" b="18602"/>
            <a:stretch/>
          </p:blipFill>
          <p:spPr>
            <a:xfrm>
              <a:off x="341246" y="2271305"/>
              <a:ext cx="6175633" cy="331096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4C8917-8FBE-4CCA-9E6E-1502959FC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9" t="15982" r="21296" b="15525"/>
            <a:stretch/>
          </p:blipFill>
          <p:spPr>
            <a:xfrm>
              <a:off x="2515153" y="1275733"/>
              <a:ext cx="4944372" cy="331096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7EE307-E584-4B7D-9F49-D2087B51A9D5}"/>
              </a:ext>
            </a:extLst>
          </p:cNvPr>
          <p:cNvSpPr/>
          <p:nvPr/>
        </p:nvSpPr>
        <p:spPr>
          <a:xfrm>
            <a:off x="8232483" y="1265952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층과 방 별 지맥 이상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 목표 및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등장 몬스터 리스트를 확인 하여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몬스터의 약점을 찔러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강력하고 빠르게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클리어 할 수 있는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 할 수 있게끔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유도하며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뿐 아니라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유저의 성장을 유도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CFBA8-956E-4ACB-AA21-2EEAE509AF5E}"/>
              </a:ext>
            </a:extLst>
          </p:cNvPr>
          <p:cNvSpPr/>
          <p:nvPr/>
        </p:nvSpPr>
        <p:spPr>
          <a:xfrm>
            <a:off x="877082" y="9525"/>
            <a:ext cx="2456668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478C979-D7B3-4E5D-B60A-206CA190D357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A1F01-F3B3-4874-84A3-78481BD22FB6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층과 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E8F09B-0038-422B-A74C-4492E0E3D3A7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90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방의 보물 </a:t>
            </a:r>
            <a:r>
              <a:rPr lang="en-US" altLang="ko-KR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별의 보물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860330-A5AA-415B-B9DC-C052EB2B8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t="16604" r="21958" b="20503"/>
          <a:stretch/>
        </p:blipFill>
        <p:spPr>
          <a:xfrm>
            <a:off x="7540931" y="1273941"/>
            <a:ext cx="3171963" cy="20034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BF7E47-871F-4EBD-85C1-C97CAC9FECE3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캐릭터의 성장과 관련된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보상으로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캐릭터의 성장을 유도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D9C19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그 캐릭터들을 성장시켜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D9C19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캐릭터를 얻을 수 있는 원석을 보상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주어 각각 캐릭터의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획득과 성장을 유도</a:t>
            </a:r>
            <a:r>
              <a:rPr lang="ko-KR" altLang="en-US" sz="16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여기에서 유저들은 비로소 나선 비경의 순환 구조가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얻고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육성을 하면 나선 비경에서 사용 하면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된다는 것을 깨닫게 하는 효과가 있음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BF9F6B-1114-4C4B-9DFC-7C9194F04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931" y="3998882"/>
            <a:ext cx="3171963" cy="21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9A579E-8B97-4B89-B200-0F657DDC5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t="4675" r="19874" b="29944"/>
          <a:stretch/>
        </p:blipFill>
        <p:spPr>
          <a:xfrm>
            <a:off x="5924769" y="1233488"/>
            <a:ext cx="5929133" cy="36145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C9B5B7-583D-47BC-B2F8-C3FDDB583C0F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심비</a:t>
            </a:r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강복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7C6FD-A326-47AC-9387-7F52135498D4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방마다 선택 할 수 있는 버프로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층 지속인 것과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 지속인 것으로 나뉘며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1, 2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번방에서는 해당 층 전체에 </a:t>
            </a:r>
            <a:endParaRPr lang="en-US" altLang="ko-KR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유효한 버프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번방에서는 더 강력한 효과를 주는 버프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선택하게 되어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앞서 설명했던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지맥이상과 구성한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덱에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잘 맞는</a:t>
            </a:r>
            <a:endParaRPr lang="en-US" altLang="ko-KR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강복을 선택하여 더욱 더 강력한 시너지를 낼 수 있는 선택을 하게끔 유도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6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C9B5B7-583D-47BC-B2F8-C3FDDB583C0F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도전 실패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3FC80F9-0240-4D28-9282-37AB4AE45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22455" r="26344" b="31572"/>
          <a:stretch/>
        </p:blipFill>
        <p:spPr>
          <a:xfrm>
            <a:off x="5390734" y="1233488"/>
            <a:ext cx="6461959" cy="36657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0C6FB-D30F-493C-A7A2-634635F9B923}"/>
              </a:ext>
            </a:extLst>
          </p:cNvPr>
          <p:cNvSpPr/>
          <p:nvPr/>
        </p:nvSpPr>
        <p:spPr>
          <a:xfrm>
            <a:off x="1032798" y="1273941"/>
            <a:ext cx="32027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도전을 실패할 경우 현재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덱의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평가를 그래프의 형태로 나타내어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유저가 한눈에 어떤 점이 부족했는지를 파악하고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층의 지맥 이상도 같이 보여주어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자체의 완성도는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괜찮더라도 지맥이상과 잘 맞지 않는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경우라도 더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개선하여 재도전을 할 수 있게끔 가이드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04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 관점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E207F-8003-42BC-B393-6E810CB46273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현재는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개의 층을 모두 클리어 한 뒤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최대치의 별의 보상을 받기 위하여 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클리어를 하기위해 비경에 진입 할 경우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층의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방 부터 시작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개선하여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개의 층을 모두 클리어 하면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선택한 방부터 시작이 가능하게끔 하거나 최대 보상을 받은 층은 </a:t>
            </a:r>
            <a:r>
              <a:rPr lang="ko-KR" altLang="en-US" dirty="0" err="1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스킵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수 있는 기능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필요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793D67-EE25-4D5F-AE40-DB685126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40" y="1273941"/>
            <a:ext cx="6660291" cy="37528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149A4A-AE8F-49CC-A563-B2ECB3FAC22B}"/>
              </a:ext>
            </a:extLst>
          </p:cNvPr>
          <p:cNvSpPr/>
          <p:nvPr/>
        </p:nvSpPr>
        <p:spPr>
          <a:xfrm>
            <a:off x="6929091" y="4831883"/>
            <a:ext cx="2079057" cy="137147"/>
          </a:xfrm>
          <a:prstGeom prst="rect">
            <a:avLst/>
          </a:prstGeom>
          <a:solidFill>
            <a:srgbClr val="2E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도전 목표를 완수 한 방은 제외합니다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053BEE-F811-403C-ACA2-9E545E922662}"/>
              </a:ext>
            </a:extLst>
          </p:cNvPr>
          <p:cNvCxnSpPr>
            <a:cxnSpLocks/>
          </p:cNvCxnSpPr>
          <p:nvPr/>
        </p:nvCxnSpPr>
        <p:spPr>
          <a:xfrm>
            <a:off x="6929091" y="3482340"/>
            <a:ext cx="49288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BA9ABF0-643D-4EA9-A2A9-30C9C0F3C57F}"/>
              </a:ext>
            </a:extLst>
          </p:cNvPr>
          <p:cNvCxnSpPr>
            <a:cxnSpLocks/>
          </p:cNvCxnSpPr>
          <p:nvPr/>
        </p:nvCxnSpPr>
        <p:spPr>
          <a:xfrm>
            <a:off x="6929091" y="3958590"/>
            <a:ext cx="49288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63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 관점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79518-C5DC-4A2A-A704-8620E0221BA6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현재는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도중 한 개의 층을 모두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클리어 하면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층을 클리어 한 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구성으로 다음 층도 진행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층을 진행 하기 이전에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몬스터 구성과 지맥 이상을 확인하고 </a:t>
            </a:r>
            <a:r>
              <a:rPr lang="ko-KR" altLang="en-US" dirty="0" err="1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재 구성 할 수 있게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 편의성 관점에서 크게 개선 될 것이라 예상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EA429F-7032-44DC-BAF1-26242E17A228}"/>
              </a:ext>
            </a:extLst>
          </p:cNvPr>
          <p:cNvSpPr/>
          <p:nvPr/>
        </p:nvSpPr>
        <p:spPr>
          <a:xfrm>
            <a:off x="6371924" y="1976587"/>
            <a:ext cx="1309036" cy="1001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299FC5-D54A-4B62-B830-9F56B8B688A7}"/>
              </a:ext>
            </a:extLst>
          </p:cNvPr>
          <p:cNvSpPr/>
          <p:nvPr/>
        </p:nvSpPr>
        <p:spPr>
          <a:xfrm>
            <a:off x="9731140" y="1976586"/>
            <a:ext cx="1309036" cy="1001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다음층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CE7B7D-5A54-4CB5-A358-0DFEB310C139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7680960" y="2477100"/>
            <a:ext cx="2050180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11498C-A202-466F-95CC-2017A2AF2582}"/>
              </a:ext>
            </a:extLst>
          </p:cNvPr>
          <p:cNvSpPr/>
          <p:nvPr/>
        </p:nvSpPr>
        <p:spPr>
          <a:xfrm>
            <a:off x="6371924" y="4697129"/>
            <a:ext cx="1309036" cy="1001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FC5A83-C293-486B-81F6-8225D25A5034}"/>
              </a:ext>
            </a:extLst>
          </p:cNvPr>
          <p:cNvSpPr/>
          <p:nvPr/>
        </p:nvSpPr>
        <p:spPr>
          <a:xfrm>
            <a:off x="9731140" y="4697128"/>
            <a:ext cx="1309036" cy="1001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다음층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5D95A-F347-46B5-90CE-9B879BD571BB}"/>
              </a:ext>
            </a:extLst>
          </p:cNvPr>
          <p:cNvSpPr/>
          <p:nvPr/>
        </p:nvSpPr>
        <p:spPr>
          <a:xfrm>
            <a:off x="8051532" y="4697128"/>
            <a:ext cx="1309036" cy="1001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덱</a:t>
            </a:r>
            <a:r>
              <a:rPr lang="ko-KR" altLang="en-US" dirty="0">
                <a:solidFill>
                  <a:schemeClr val="tx1"/>
                </a:solidFill>
              </a:rPr>
              <a:t> 수정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F31D0A-B5F6-46D4-9FF2-7AF28A184A54}"/>
              </a:ext>
            </a:extLst>
          </p:cNvPr>
          <p:cNvCxnSpPr>
            <a:endCxn id="15" idx="1"/>
          </p:cNvCxnSpPr>
          <p:nvPr/>
        </p:nvCxnSpPr>
        <p:spPr>
          <a:xfrm>
            <a:off x="7680960" y="5197641"/>
            <a:ext cx="37057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559698-9841-42FE-BCE7-F240999776CC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9360568" y="5197642"/>
            <a:ext cx="3705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8C4C53-5A3F-4439-9E03-043C8545B6B4}"/>
              </a:ext>
            </a:extLst>
          </p:cNvPr>
          <p:cNvSpPr/>
          <p:nvPr/>
        </p:nvSpPr>
        <p:spPr>
          <a:xfrm>
            <a:off x="7958889" y="1281611"/>
            <a:ext cx="1494322" cy="5183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94336D-636F-4B23-97F3-1B125DC12FE2}"/>
              </a:ext>
            </a:extLst>
          </p:cNvPr>
          <p:cNvSpPr/>
          <p:nvPr/>
        </p:nvSpPr>
        <p:spPr>
          <a:xfrm>
            <a:off x="7958889" y="4002153"/>
            <a:ext cx="1494322" cy="5183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개선 후</a:t>
            </a:r>
          </a:p>
        </p:txBody>
      </p:sp>
    </p:spTree>
    <p:extLst>
      <p:ext uri="{BB962C8B-B14F-4D97-AF65-F5344CB8AC3E}">
        <p14:creationId xmlns:p14="http://schemas.microsoft.com/office/powerpoint/2010/main" val="92227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보상 관점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BD3809-6509-45AA-9365-E8E3FE3B758E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나선의 경우 보통 진입하는 유저들은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성급의 성유물을 장비하고 진입하게 되는데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보물로 지급 되는 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상자는 대부분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 또한 특정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성유물만 나오는데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가짓수를 개선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해주거나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부위정도는 선택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수 있다면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습득을 위해서도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많은 유저들을 나선 비경으로 유도가 가능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2A1FCA-1BFF-46E2-8EBA-264C67D1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1880"/>
            <a:ext cx="5068007" cy="714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8FED57-489D-4A21-94CD-1910C63818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" t="2032" r="1095"/>
          <a:stretch/>
        </p:blipFill>
        <p:spPr>
          <a:xfrm>
            <a:off x="7098175" y="1273941"/>
            <a:ext cx="3063658" cy="176856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EDECABD-908E-40B8-BD0D-2542CF7E8DD0}"/>
              </a:ext>
            </a:extLst>
          </p:cNvPr>
          <p:cNvCxnSpPr>
            <a:stCxn id="11" idx="2"/>
          </p:cNvCxnSpPr>
          <p:nvPr/>
        </p:nvCxnSpPr>
        <p:spPr>
          <a:xfrm flipH="1">
            <a:off x="6514455" y="3042505"/>
            <a:ext cx="2115549" cy="737486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935AF4-6376-48BE-80AF-A2A04BF4AFD8}"/>
              </a:ext>
            </a:extLst>
          </p:cNvPr>
          <p:cNvCxnSpPr>
            <a:stCxn id="11" idx="2"/>
          </p:cNvCxnSpPr>
          <p:nvPr/>
        </p:nvCxnSpPr>
        <p:spPr>
          <a:xfrm flipH="1">
            <a:off x="7739406" y="3042505"/>
            <a:ext cx="890598" cy="709375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A6D39BF-3B6E-47D0-9769-6C65A4E4B163}"/>
              </a:ext>
            </a:extLst>
          </p:cNvPr>
          <p:cNvCxnSpPr>
            <a:endCxn id="6" idx="0"/>
          </p:cNvCxnSpPr>
          <p:nvPr/>
        </p:nvCxnSpPr>
        <p:spPr>
          <a:xfrm>
            <a:off x="8630003" y="3042505"/>
            <a:ext cx="1" cy="709375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F87ABE-9DB2-439D-AD9F-4C0CD0094F79}"/>
              </a:ext>
            </a:extLst>
          </p:cNvPr>
          <p:cNvCxnSpPr>
            <a:stCxn id="11" idx="2"/>
          </p:cNvCxnSpPr>
          <p:nvPr/>
        </p:nvCxnSpPr>
        <p:spPr>
          <a:xfrm>
            <a:off x="8630004" y="3042505"/>
            <a:ext cx="1110730" cy="709375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6B6BA7-24F1-47B7-8E67-31B5A28ACA70}"/>
              </a:ext>
            </a:extLst>
          </p:cNvPr>
          <p:cNvCxnSpPr>
            <a:stCxn id="11" idx="2"/>
          </p:cNvCxnSpPr>
          <p:nvPr/>
        </p:nvCxnSpPr>
        <p:spPr>
          <a:xfrm>
            <a:off x="8630004" y="3042505"/>
            <a:ext cx="2115549" cy="709375"/>
          </a:xfrm>
          <a:prstGeom prst="straightConnector1">
            <a:avLst/>
          </a:prstGeom>
          <a:ln w="44450">
            <a:gradFill>
              <a:gsLst>
                <a:gs pos="0">
                  <a:srgbClr val="C18E52"/>
                </a:gs>
                <a:gs pos="100000">
                  <a:srgbClr val="58238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22424-C720-44BC-9D46-76B958F7D16D}"/>
              </a:ext>
            </a:extLst>
          </p:cNvPr>
          <p:cNvSpPr/>
          <p:nvPr/>
        </p:nvSpPr>
        <p:spPr>
          <a:xfrm>
            <a:off x="10397577" y="3166887"/>
            <a:ext cx="695951" cy="419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02500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총평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082B71-F782-4769-8218-2D6646BDFE20}"/>
              </a:ext>
            </a:extLst>
          </p:cNvPr>
          <p:cNvSpPr/>
          <p:nvPr/>
        </p:nvSpPr>
        <p:spPr>
          <a:xfrm>
            <a:off x="2865407" y="1276530"/>
            <a:ext cx="6478438" cy="433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비경의 난이도 자체는 초보 유저부터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유저들까지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모두에게 어느 정도 만족을 줄 수 있는 정도의 난이도 이며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초급 유저에게는 캐릭터 획득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육성의 사이클을 깨닫게끔 해준다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중급 유저에게는 원소 반응의 중요성을 깨닫게 함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게다가 유저가 연월 나선으로 진입하게 된다면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주마다 변경되는 연월 나선의 구성과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축복으로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게임사도 그에 맞는 신규 캐릭터 출시를 함으로써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과도 연결이 될 수 있음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내 보물 말이냐</a:t>
            </a:r>
            <a:r>
              <a:rPr lang="en-US" altLang="ko-KR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? </a:t>
            </a:r>
            <a:r>
              <a:rPr lang="ko-KR" altLang="en-US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원한다면 주도록 하지</a:t>
            </a:r>
            <a:r>
              <a:rPr lang="en-US" altLang="ko-KR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···. </a:t>
            </a: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잘 찾아봐</a:t>
            </a:r>
            <a:r>
              <a:rPr lang="en-US" altLang="ko-KR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. </a:t>
            </a:r>
            <a:r>
              <a:rPr lang="ko-KR" altLang="en-US" i="0" dirty="0" err="1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원신의</a:t>
            </a:r>
            <a:r>
              <a:rPr lang="ko-KR" altLang="en-US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전부를 거기에 두고 왔으니까</a:t>
            </a:r>
            <a:r>
              <a:rPr lang="en-US" altLang="ko-KR" i="0" dirty="0">
                <a:solidFill>
                  <a:schemeClr val="accent4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.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- </a:t>
            </a:r>
            <a:r>
              <a:rPr lang="en-US" altLang="ko-KR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miHoYo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26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0881CE-DC7D-40E3-9D4B-141A0D52A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3CD71B-A704-4785-937E-890EDBB6BBC8}"/>
              </a:ext>
            </a:extLst>
          </p:cNvPr>
          <p:cNvSpPr/>
          <p:nvPr/>
        </p:nvSpPr>
        <p:spPr>
          <a:xfrm>
            <a:off x="0" y="0"/>
            <a:ext cx="12192000" cy="8445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4DA8E-79AF-403F-A0DC-93DAAE0D1BDD}"/>
              </a:ext>
            </a:extLst>
          </p:cNvPr>
          <p:cNvSpPr/>
          <p:nvPr/>
        </p:nvSpPr>
        <p:spPr>
          <a:xfrm>
            <a:off x="0" y="844524"/>
            <a:ext cx="12192000" cy="601347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043953-8308-443E-8B35-B180C0BD43C1}"/>
              </a:ext>
            </a:extLst>
          </p:cNvPr>
          <p:cNvGrpSpPr/>
          <p:nvPr/>
        </p:nvGrpSpPr>
        <p:grpSpPr>
          <a:xfrm>
            <a:off x="114300" y="1216074"/>
            <a:ext cx="5873749" cy="666750"/>
            <a:chOff x="200025" y="1581150"/>
            <a:chExt cx="5486400" cy="6667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5744C78-9684-4916-97D6-FEE3D81BD4CB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ECE5D8"/>
            </a:solidFill>
            <a:ln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2C04403-FB6C-4B07-AB8A-047C81DC00E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ECE5D8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4953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나선 비경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31A49D-A035-48CC-BE5B-F041E550391D}"/>
              </a:ext>
            </a:extLst>
          </p:cNvPr>
          <p:cNvGrpSpPr/>
          <p:nvPr/>
        </p:nvGrpSpPr>
        <p:grpSpPr>
          <a:xfrm>
            <a:off x="307974" y="2136799"/>
            <a:ext cx="5486400" cy="666750"/>
            <a:chOff x="200025" y="1581150"/>
            <a:chExt cx="5486400" cy="66675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8D0F45-2C47-448B-82BB-13B66A635944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36D954-E6DC-4AAC-B896-BB65491CAF02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타겟층 분석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34E8A-E25B-4C95-8BD5-01DF8F44E899}"/>
              </a:ext>
            </a:extLst>
          </p:cNvPr>
          <p:cNvGrpSpPr/>
          <p:nvPr/>
        </p:nvGrpSpPr>
        <p:grpSpPr>
          <a:xfrm>
            <a:off x="307974" y="3057524"/>
            <a:ext cx="5486400" cy="666750"/>
            <a:chOff x="200025" y="1581150"/>
            <a:chExt cx="5486400" cy="6667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952740-435C-4952-8682-57533629C9B8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FF0AD9-C9B8-4BD4-B177-FA6967E5033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컨텐츠 및 기획의도 분석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007178-41DF-4527-888E-8FB5915FB8E4}"/>
              </a:ext>
            </a:extLst>
          </p:cNvPr>
          <p:cNvGrpSpPr/>
          <p:nvPr/>
        </p:nvGrpSpPr>
        <p:grpSpPr>
          <a:xfrm>
            <a:off x="307974" y="3978249"/>
            <a:ext cx="5486400" cy="666750"/>
            <a:chOff x="200025" y="1581150"/>
            <a:chExt cx="5486400" cy="6667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B1711EB-BE4A-4AA1-B5F5-AB83D15678E7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A5BF02-6B47-4155-BEA9-097E93A8E4E0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5E7D0D-B26B-4F4A-9F09-FDD4FA24F34F}"/>
              </a:ext>
            </a:extLst>
          </p:cNvPr>
          <p:cNvGrpSpPr/>
          <p:nvPr/>
        </p:nvGrpSpPr>
        <p:grpSpPr>
          <a:xfrm>
            <a:off x="307974" y="4898975"/>
            <a:ext cx="5486400" cy="666750"/>
            <a:chOff x="200025" y="1581150"/>
            <a:chExt cx="5486400" cy="6667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641180-4C2A-47E9-BB44-681CC2AA95A6}"/>
                </a:ext>
              </a:extLst>
            </p:cNvPr>
            <p:cNvSpPr/>
            <p:nvPr/>
          </p:nvSpPr>
          <p:spPr>
            <a:xfrm>
              <a:off x="200025" y="1581150"/>
              <a:ext cx="5486400" cy="666750"/>
            </a:xfrm>
            <a:prstGeom prst="rect">
              <a:avLst/>
            </a:prstGeom>
            <a:solidFill>
              <a:srgbClr val="495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653726-7061-4216-9050-F83999D424CA}"/>
                </a:ext>
              </a:extLst>
            </p:cNvPr>
            <p:cNvSpPr/>
            <p:nvPr/>
          </p:nvSpPr>
          <p:spPr>
            <a:xfrm>
              <a:off x="269081" y="1647825"/>
              <a:ext cx="5348288" cy="533400"/>
            </a:xfrm>
            <a:prstGeom prst="rect">
              <a:avLst/>
            </a:prstGeom>
            <a:solidFill>
              <a:srgbClr val="495366"/>
            </a:solidFill>
            <a:ln w="25400">
              <a:solidFill>
                <a:srgbClr val="D8D3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>
                  <a:solidFill>
                    <a:srgbClr val="ECE5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총평</a:t>
              </a:r>
              <a:endParaRPr lang="ko-KR" altLang="en-US" sz="1600" dirty="0">
                <a:solidFill>
                  <a:srgbClr val="ECE5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0DA9A8-8332-42F4-925F-021AF3831131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D0B98C"/>
                </a:solidFill>
                <a:latin typeface="카페24 당당해" pitchFamily="2" charset="-127"/>
                <a:ea typeface="카페24 당당해" pitchFamily="2" charset="-127"/>
              </a:rPr>
              <a:t>목차</a:t>
            </a:r>
          </a:p>
        </p:txBody>
      </p:sp>
      <p:sp>
        <p:nvSpPr>
          <p:cNvPr id="28" name="별: 꼭짓점 4개 27">
            <a:extLst>
              <a:ext uri="{FF2B5EF4-FFF2-40B4-BE49-F238E27FC236}">
                <a16:creationId xmlns:a16="http://schemas.microsoft.com/office/drawing/2014/main" id="{C27F73E2-264B-4FEF-9D24-ABF63E74FFB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87E126-5902-4745-B5B7-BC349C8DE83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rgbClr val="D9C1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바바라 - 원신 캐릭터 DB - 콘솔 인벤 | 콘솔 인벤">
            <a:extLst>
              <a:ext uri="{FF2B5EF4-FFF2-40B4-BE49-F238E27FC236}">
                <a16:creationId xmlns:a16="http://schemas.microsoft.com/office/drawing/2014/main" id="{0BC7F4BA-C657-48B0-8F3A-A30EA775B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5" r="28079"/>
          <a:stretch/>
        </p:blipFill>
        <p:spPr bwMode="auto">
          <a:xfrm>
            <a:off x="7686245" y="1250582"/>
            <a:ext cx="4505756" cy="56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21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866B-6ED7-47C3-A84F-05540EFCEF99}"/>
              </a:ext>
            </a:extLst>
          </p:cNvPr>
          <p:cNvSpPr/>
          <p:nvPr/>
        </p:nvSpPr>
        <p:spPr>
          <a:xfrm>
            <a:off x="6104626" y="1391036"/>
            <a:ext cx="5028809" cy="407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비경은 크게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접근 방법이 존재 하는데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방법은 바로 이벤트를 통하여 자연스럽게 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하는 형태로 모험 레벨이 갓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된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초보자의 경우 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만민동행 이벤트로 캐릭터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얻기 위해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레벨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이상의 유저들은 주로 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기행의 시즌 임무를 통하여 접근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하게 되는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926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비경의 접근 방법 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이벤트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B2709A43-7608-47BE-B5B0-FBD7636BA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1" r="2592" b="14557"/>
          <a:stretch/>
        </p:blipFill>
        <p:spPr bwMode="auto">
          <a:xfrm>
            <a:off x="334964" y="4155961"/>
            <a:ext cx="4185016" cy="259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56812-C2BA-43A1-92DE-1B4D2AB80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8" r="50159" b="21294"/>
          <a:stretch/>
        </p:blipFill>
        <p:spPr>
          <a:xfrm>
            <a:off x="334963" y="1233488"/>
            <a:ext cx="4185017" cy="25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866B-6ED7-47C3-A84F-05540EFCEF99}"/>
              </a:ext>
            </a:extLst>
          </p:cNvPr>
          <p:cNvSpPr/>
          <p:nvPr/>
        </p:nvSpPr>
        <p:spPr>
          <a:xfrm>
            <a:off x="6110891" y="1391036"/>
            <a:ext cx="5028809" cy="407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번째 방법은 유저가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월드맵을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보며 탐험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하며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자연스럽게 접근하게 되는 형태가 있다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타 게임처럼 버튼을 통한 쉬운 접근이 아닌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탐험 하여 접근 하는 방식은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유저에게는 직접 발견한 비경에 대한 관심을 불러 일으키고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관심을 기반으로 하여 더 큰 애정을 불러 일으킬 수 있음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비경의 접근 방법 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탐험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BC282C-12EC-4E86-A8A1-EABB12C4E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"/>
          <a:stretch/>
        </p:blipFill>
        <p:spPr>
          <a:xfrm>
            <a:off x="334963" y="1233488"/>
            <a:ext cx="4337666" cy="24370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D6EEF3-F83F-4FA9-905A-87D232F66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" r="334"/>
          <a:stretch/>
        </p:blipFill>
        <p:spPr>
          <a:xfrm>
            <a:off x="334962" y="4157988"/>
            <a:ext cx="4323301" cy="24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2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412725-8A63-4C5C-9F34-A5ADD4E0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t="9218" r="12486" b="18472"/>
          <a:stretch/>
        </p:blipFill>
        <p:spPr>
          <a:xfrm>
            <a:off x="0" y="783868"/>
            <a:ext cx="12192000" cy="60741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비경이란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5896AD-765C-4432-91CB-B44C294E99AB}"/>
              </a:ext>
            </a:extLst>
          </p:cNvPr>
          <p:cNvSpPr/>
          <p:nvPr/>
        </p:nvSpPr>
        <p:spPr>
          <a:xfrm>
            <a:off x="788392" y="1756981"/>
            <a:ext cx="5028809" cy="3108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비경은 현재 원신에서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엔드 컨텐츠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역할을 하고 있는 컨텐츠로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층마다 도전 목표가 존재하여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구성하여 이를 돌파하는 형태의 컨텐츠로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클리어를 위한 고민을 통해 초급 유저는 중급 유저로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중급 유저는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유저로의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전환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가능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48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7A1ED3-8528-48A3-AB8A-4154A54BB2FB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타겟층 분석 </a:t>
            </a:r>
          </a:p>
        </p:txBody>
      </p:sp>
      <p:sp>
        <p:nvSpPr>
          <p:cNvPr id="50" name="별: 꼭짓점 4개 49">
            <a:extLst>
              <a:ext uri="{FF2B5EF4-FFF2-40B4-BE49-F238E27FC236}">
                <a16:creationId xmlns:a16="http://schemas.microsoft.com/office/drawing/2014/main" id="{8DBD6BAB-C644-4E5B-9B8B-E00D374BD84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1A9B8EA-51C5-47CB-B9AF-2747937F37A9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924AFA07-F0E6-4C21-B3D7-E8E739320873}"/>
              </a:ext>
            </a:extLst>
          </p:cNvPr>
          <p:cNvSpPr/>
          <p:nvPr/>
        </p:nvSpPr>
        <p:spPr>
          <a:xfrm>
            <a:off x="2419046" y="1233531"/>
            <a:ext cx="1601116" cy="1380272"/>
          </a:xfrm>
          <a:custGeom>
            <a:avLst/>
            <a:gdLst>
              <a:gd name="connsiteX0" fmla="*/ 800558 w 1601116"/>
              <a:gd name="connsiteY0" fmla="*/ 0 h 1380272"/>
              <a:gd name="connsiteX1" fmla="*/ 1601116 w 1601116"/>
              <a:gd name="connsiteY1" fmla="*/ 1380272 h 1380272"/>
              <a:gd name="connsiteX2" fmla="*/ 0 w 1601116"/>
              <a:gd name="connsiteY2" fmla="*/ 1380272 h 1380272"/>
              <a:gd name="connsiteX3" fmla="*/ 800558 w 1601116"/>
              <a:gd name="connsiteY3" fmla="*/ 0 h 138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116" h="1380272">
                <a:moveTo>
                  <a:pt x="800558" y="0"/>
                </a:moveTo>
                <a:lnTo>
                  <a:pt x="1601116" y="1380272"/>
                </a:lnTo>
                <a:lnTo>
                  <a:pt x="0" y="1380272"/>
                </a:lnTo>
                <a:lnTo>
                  <a:pt x="80055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/>
              <a:t>헤비</a:t>
            </a:r>
            <a:endParaRPr lang="en-US" altLang="ko-KR" dirty="0"/>
          </a:p>
          <a:p>
            <a:pPr algn="ctr"/>
            <a:r>
              <a:rPr lang="ko-KR" altLang="en-US" dirty="0"/>
              <a:t>유저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3307DF9-27E5-42DA-828D-41A5A469869C}"/>
              </a:ext>
            </a:extLst>
          </p:cNvPr>
          <p:cNvSpPr/>
          <p:nvPr/>
        </p:nvSpPr>
        <p:spPr>
          <a:xfrm>
            <a:off x="1513444" y="2682815"/>
            <a:ext cx="3412319" cy="1492371"/>
          </a:xfrm>
          <a:custGeom>
            <a:avLst/>
            <a:gdLst>
              <a:gd name="connsiteX0" fmla="*/ 865576 w 3412319"/>
              <a:gd name="connsiteY0" fmla="*/ 0 h 1492371"/>
              <a:gd name="connsiteX1" fmla="*/ 2546744 w 3412319"/>
              <a:gd name="connsiteY1" fmla="*/ 0 h 1492371"/>
              <a:gd name="connsiteX2" fmla="*/ 3412319 w 3412319"/>
              <a:gd name="connsiteY2" fmla="*/ 1492371 h 1492371"/>
              <a:gd name="connsiteX3" fmla="*/ 0 w 3412319"/>
              <a:gd name="connsiteY3" fmla="*/ 1492371 h 1492371"/>
              <a:gd name="connsiteX4" fmla="*/ 865576 w 3412319"/>
              <a:gd name="connsiteY4" fmla="*/ 0 h 149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319" h="1492371">
                <a:moveTo>
                  <a:pt x="865576" y="0"/>
                </a:moveTo>
                <a:lnTo>
                  <a:pt x="2546744" y="0"/>
                </a:lnTo>
                <a:lnTo>
                  <a:pt x="3412319" y="1492371"/>
                </a:lnTo>
                <a:lnTo>
                  <a:pt x="0" y="1492371"/>
                </a:lnTo>
                <a:lnTo>
                  <a:pt x="86557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중급 유저</a:t>
            </a: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5F80507C-1DC8-4ADE-8F05-566E8C4A8781}"/>
              </a:ext>
            </a:extLst>
          </p:cNvPr>
          <p:cNvSpPr/>
          <p:nvPr/>
        </p:nvSpPr>
        <p:spPr>
          <a:xfrm>
            <a:off x="672861" y="4244196"/>
            <a:ext cx="5093485" cy="1380270"/>
          </a:xfrm>
          <a:custGeom>
            <a:avLst/>
            <a:gdLst>
              <a:gd name="connsiteX0" fmla="*/ 800557 w 5093485"/>
              <a:gd name="connsiteY0" fmla="*/ 0 h 1380270"/>
              <a:gd name="connsiteX1" fmla="*/ 4292929 w 5093485"/>
              <a:gd name="connsiteY1" fmla="*/ 0 h 1380270"/>
              <a:gd name="connsiteX2" fmla="*/ 5093485 w 5093485"/>
              <a:gd name="connsiteY2" fmla="*/ 1380270 h 1380270"/>
              <a:gd name="connsiteX3" fmla="*/ 0 w 5093485"/>
              <a:gd name="connsiteY3" fmla="*/ 1380270 h 1380270"/>
              <a:gd name="connsiteX4" fmla="*/ 800557 w 5093485"/>
              <a:gd name="connsiteY4" fmla="*/ 0 h 13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485" h="1380270">
                <a:moveTo>
                  <a:pt x="800557" y="0"/>
                </a:moveTo>
                <a:lnTo>
                  <a:pt x="4292929" y="0"/>
                </a:lnTo>
                <a:lnTo>
                  <a:pt x="5093485" y="1380270"/>
                </a:lnTo>
                <a:lnTo>
                  <a:pt x="0" y="1380270"/>
                </a:lnTo>
                <a:lnTo>
                  <a:pt x="80055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초급 유저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9C627A-0288-435F-B93E-D13F6D31AA27}"/>
              </a:ext>
            </a:extLst>
          </p:cNvPr>
          <p:cNvCxnSpPr>
            <a:cxnSpLocks/>
            <a:stCxn id="39" idx="0"/>
          </p:cNvCxnSpPr>
          <p:nvPr/>
        </p:nvCxnSpPr>
        <p:spPr>
          <a:xfrm>
            <a:off x="3219604" y="1233531"/>
            <a:ext cx="7954323" cy="9582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E8BC55-ABFF-47C4-9219-B38557AB286A}"/>
              </a:ext>
            </a:extLst>
          </p:cNvPr>
          <p:cNvCxnSpPr>
            <a:cxnSpLocks/>
            <a:stCxn id="39" idx="1"/>
          </p:cNvCxnSpPr>
          <p:nvPr/>
        </p:nvCxnSpPr>
        <p:spPr>
          <a:xfrm>
            <a:off x="4020162" y="2613803"/>
            <a:ext cx="715376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043B70-7E23-4443-BE3C-67D51491DC04}"/>
              </a:ext>
            </a:extLst>
          </p:cNvPr>
          <p:cNvSpPr/>
          <p:nvPr/>
        </p:nvSpPr>
        <p:spPr>
          <a:xfrm>
            <a:off x="6824310" y="1243113"/>
            <a:ext cx="4349618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전부 사용하고 할 게 없는 유저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6A5AF05-7D60-4BA4-8CED-3C71A7CB1A77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4060188" y="2682815"/>
            <a:ext cx="711373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C601131-002C-4C94-A510-74BF8A451D2E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925763" y="4175186"/>
            <a:ext cx="6248164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00751A2-F1E0-4285-AC64-6F6908F7B09D}"/>
              </a:ext>
            </a:extLst>
          </p:cNvPr>
          <p:cNvCxnSpPr>
            <a:cxnSpLocks/>
            <a:stCxn id="33" idx="1"/>
          </p:cNvCxnSpPr>
          <p:nvPr/>
        </p:nvCxnSpPr>
        <p:spPr>
          <a:xfrm>
            <a:off x="4965790" y="4244196"/>
            <a:ext cx="6208137" cy="5219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155F4BD-875E-4005-A549-0E8B273F9F2F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766346" y="5624466"/>
            <a:ext cx="5407581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CC348F-4A77-4410-A7EA-9C2441893CC3}"/>
              </a:ext>
            </a:extLst>
          </p:cNvPr>
          <p:cNvSpPr/>
          <p:nvPr/>
        </p:nvSpPr>
        <p:spPr>
          <a:xfrm>
            <a:off x="6824310" y="2769750"/>
            <a:ext cx="4349617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성장을 확인 해보고 싶은 유저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B4D9B-A169-44E0-B4A0-3133AECD59EF}"/>
              </a:ext>
            </a:extLst>
          </p:cNvPr>
          <p:cNvSpPr/>
          <p:nvPr/>
        </p:nvSpPr>
        <p:spPr>
          <a:xfrm>
            <a:off x="6824310" y="4296386"/>
            <a:ext cx="4349617" cy="1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 게임에 재미를 느끼기 시작한 유저</a:t>
            </a:r>
          </a:p>
        </p:txBody>
      </p:sp>
    </p:spTree>
    <p:extLst>
      <p:ext uri="{BB962C8B-B14F-4D97-AF65-F5344CB8AC3E}">
        <p14:creationId xmlns:p14="http://schemas.microsoft.com/office/powerpoint/2010/main" val="182687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1AC973-02A3-4A41-BF28-5840A2D18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ED0832-E3E2-4ABF-8572-3C4C24850F38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A1CB7C29-8788-4C06-B50B-5C4FF7F460C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F1EFB-EBF7-44BD-994F-B473CA2CFA9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제한사항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7505DD-DD7C-4DD8-881B-22249BFEC211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F377DC8-0F90-4D18-85B5-DD5757B81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22206" r="10523" b="19333"/>
          <a:stretch/>
        </p:blipFill>
        <p:spPr>
          <a:xfrm>
            <a:off x="5430929" y="1233488"/>
            <a:ext cx="6425744" cy="30216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CA7EBA-A43E-4654-8354-73BF4F186425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비경에서는 한 층은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방으로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이루어져 있고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층에 진입하게 되면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섭취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변경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변경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캐릭터의 </a:t>
            </a:r>
            <a:r>
              <a:rPr lang="ko-KR" altLang="en-US" sz="1600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무기 변경이 제한</a:t>
            </a:r>
            <a:endParaRPr lang="en-US" altLang="ko-KR" sz="1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토대로 플레이어는 보다 많은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캐릭터와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무기를 필요 및 육성 하게 되어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모자란 부분은 과금으로의 유도도 가능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43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4C8917-8FBE-4CCA-9E6E-1502959F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4" r="45801" b="18424"/>
          <a:stretch/>
        </p:blipFill>
        <p:spPr>
          <a:xfrm>
            <a:off x="5272431" y="1233488"/>
            <a:ext cx="6577851" cy="43065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비경에는 약간의 특이점이 존재하는데 바로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층까지는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돌파를 할 수 있으나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층부터는 반드시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 하는 점이며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 이후에 있는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비경은</a:t>
            </a:r>
            <a:endParaRPr lang="en-US" altLang="ko-KR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주마다 연월 축복이 변경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토대로 신규 캐릭터를 출시 후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축복 변경으로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과도 연관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4542743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유저에게는 이벤트로 나선 비경을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 클리어 하는 퀘스트가 주어지고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완료 하면 초반에 딜러로 사용할 수 있는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캐릭터인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향릉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＂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얻게됨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얻고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층까지의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보물로 캐릭터를 육성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층부터는 기존의 딜러 캐릭터와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 육성한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향릉을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진행하게 되어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위의 과정을 겪으며 유저는 더 높은 층을 올라가기 위해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뽑고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육성을 해야 한다는 것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인지하게 하는 효과를 얻을 수 있음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2679F3EA-A2C8-48DC-8CAB-1B9767F3B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6367" b="11202"/>
          <a:stretch/>
        </p:blipFill>
        <p:spPr bwMode="auto">
          <a:xfrm>
            <a:off x="6616461" y="1233488"/>
            <a:ext cx="5238920" cy="30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885</Words>
  <Application>Microsoft Office PowerPoint</Application>
  <PresentationFormat>와이드스크린</PresentationFormat>
  <Paragraphs>153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나눔스퀘어 Bold</vt:lpstr>
      <vt:lpstr>카페24 아네모네</vt:lpstr>
      <vt:lpstr>나눔스퀘어_ac Bold</vt:lpstr>
      <vt:lpstr>나눔스퀘어 ExtraBold</vt:lpstr>
      <vt:lpstr>카페24 당당해</vt:lpstr>
      <vt:lpstr>맑은 고딕</vt:lpstr>
      <vt:lpstr>Arial</vt:lpstr>
      <vt:lpstr>12롯데마트행복Bold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178</cp:revision>
  <cp:lastPrinted>2021-01-25T10:08:21Z</cp:lastPrinted>
  <dcterms:created xsi:type="dcterms:W3CDTF">2021-01-14T04:48:09Z</dcterms:created>
  <dcterms:modified xsi:type="dcterms:W3CDTF">2021-01-28T08:16:18Z</dcterms:modified>
</cp:coreProperties>
</file>